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4"/>
    <p:sldId id="257" r:id="rId55"/>
    <p:sldId id="258" r:id="rId56"/>
    <p:sldId id="259" r:id="rId57"/>
    <p:sldId id="260" r:id="rId58"/>
    <p:sldId id="261" r:id="rId59"/>
    <p:sldId id="262" r:id="rId60"/>
    <p:sldId id="263" r:id="rId6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Raleway" charset="1" panose="020B0503030101060003"/>
      <p:regular r:id="rId14"/>
    </p:embeddedFont>
    <p:embeddedFont>
      <p:font typeface="Raleway Bold" charset="1" panose="020B0803030101060003"/>
      <p:regular r:id="rId15"/>
    </p:embeddedFont>
    <p:embeddedFont>
      <p:font typeface="Raleway Thin" charset="1" panose="020B0203030101060003"/>
      <p:regular r:id="rId16"/>
    </p:embeddedFont>
    <p:embeddedFont>
      <p:font typeface="Raleway Heavy" charset="1" panose="020B0003030101060003"/>
      <p:regular r:id="rId17"/>
    </p:embeddedFont>
    <p:embeddedFont>
      <p:font typeface="Aileron" charset="1" panose="00000500000000000000"/>
      <p:regular r:id="rId18"/>
    </p:embeddedFont>
    <p:embeddedFont>
      <p:font typeface="Aileron Bold" charset="1" panose="00000800000000000000"/>
      <p:regular r:id="rId19"/>
    </p:embeddedFont>
    <p:embeddedFont>
      <p:font typeface="Aileron Italics" charset="1" panose="00000500000000000000"/>
      <p:regular r:id="rId20"/>
    </p:embeddedFont>
    <p:embeddedFont>
      <p:font typeface="Aileron Bold Italics" charset="1" panose="00000800000000000000"/>
      <p:regular r:id="rId21"/>
    </p:embeddedFont>
    <p:embeddedFont>
      <p:font typeface="Aileron Thin" charset="1" panose="00000300000000000000"/>
      <p:regular r:id="rId22"/>
    </p:embeddedFont>
    <p:embeddedFont>
      <p:font typeface="Aileron Thin Italics" charset="1" panose="00000300000000000000"/>
      <p:regular r:id="rId23"/>
    </p:embeddedFont>
    <p:embeddedFont>
      <p:font typeface="Aileron Light" charset="1" panose="00000400000000000000"/>
      <p:regular r:id="rId24"/>
    </p:embeddedFont>
    <p:embeddedFont>
      <p:font typeface="Aileron Light Italics" charset="1" panose="00000400000000000000"/>
      <p:regular r:id="rId25"/>
    </p:embeddedFont>
    <p:embeddedFont>
      <p:font typeface="Aileron Ultra-Bold" charset="1" panose="00000A00000000000000"/>
      <p:regular r:id="rId26"/>
    </p:embeddedFont>
    <p:embeddedFont>
      <p:font typeface="Aileron Ultra-Bold Italics" charset="1" panose="00000A00000000000000"/>
      <p:regular r:id="rId27"/>
    </p:embeddedFont>
    <p:embeddedFont>
      <p:font typeface="Aileron Heavy" charset="1" panose="00000A00000000000000"/>
      <p:regular r:id="rId28"/>
    </p:embeddedFont>
    <p:embeddedFont>
      <p:font typeface="Aileron Heavy Italics" charset="1" panose="00000A00000000000000"/>
      <p:regular r:id="rId29"/>
    </p:embeddedFont>
    <p:embeddedFont>
      <p:font typeface="Open Sans" charset="1" panose="020B0606030504020204"/>
      <p:regular r:id="rId30"/>
    </p:embeddedFont>
    <p:embeddedFont>
      <p:font typeface="Open Sans Bold" charset="1" panose="020B0806030504020204"/>
      <p:regular r:id="rId31"/>
    </p:embeddedFont>
    <p:embeddedFont>
      <p:font typeface="Open Sans Italics" charset="1" panose="020B0606030504020204"/>
      <p:regular r:id="rId32"/>
    </p:embeddedFont>
    <p:embeddedFont>
      <p:font typeface="Open Sans Bold Italics" charset="1" panose="020B0806030504020204"/>
      <p:regular r:id="rId33"/>
    </p:embeddedFont>
    <p:embeddedFont>
      <p:font typeface="Open Sans Light" charset="1" panose="020B0306030504020204"/>
      <p:regular r:id="rId34"/>
    </p:embeddedFont>
    <p:embeddedFont>
      <p:font typeface="Open Sans Light Italics" charset="1" panose="020B0306030504020204"/>
      <p:regular r:id="rId35"/>
    </p:embeddedFont>
    <p:embeddedFont>
      <p:font typeface="Open Sans Ultra-Bold" charset="1" panose="00000000000000000000"/>
      <p:regular r:id="rId36"/>
    </p:embeddedFont>
    <p:embeddedFont>
      <p:font typeface="Open Sans Ultra-Bold Italics" charset="1" panose="00000000000000000000"/>
      <p:regular r:id="rId37"/>
    </p:embeddedFont>
    <p:embeddedFont>
      <p:font typeface="Anantason ExtraCondensed" charset="1" panose="00000000000000000000"/>
      <p:regular r:id="rId38"/>
    </p:embeddedFont>
    <p:embeddedFont>
      <p:font typeface="Anantason ExtraCondensed Bold" charset="1" panose="00000000000000000000"/>
      <p:regular r:id="rId39"/>
    </p:embeddedFont>
    <p:embeddedFont>
      <p:font typeface="Anantason ExtraCondensed Italics" charset="1" panose="00000000000000000000"/>
      <p:regular r:id="rId40"/>
    </p:embeddedFont>
    <p:embeddedFont>
      <p:font typeface="Anantason ExtraCondensed Bold Italics" charset="1" panose="00000000000000000000"/>
      <p:regular r:id="rId41"/>
    </p:embeddedFont>
    <p:embeddedFont>
      <p:font typeface="Anantason ExtraCondensed Thin" charset="1" panose="00000000000000000000"/>
      <p:regular r:id="rId42"/>
    </p:embeddedFont>
    <p:embeddedFont>
      <p:font typeface="Anantason ExtraCondensed Thin Italics" charset="1" panose="00000000000000000000"/>
      <p:regular r:id="rId43"/>
    </p:embeddedFont>
    <p:embeddedFont>
      <p:font typeface="Anantason ExtraCondensed Light" charset="1" panose="00000000000000000000"/>
      <p:regular r:id="rId44"/>
    </p:embeddedFont>
    <p:embeddedFont>
      <p:font typeface="Anantason ExtraCondensed Light Italics" charset="1" panose="00000000000000000000"/>
      <p:regular r:id="rId45"/>
    </p:embeddedFont>
    <p:embeddedFont>
      <p:font typeface="Anantason ExtraCondensed Medium" charset="1" panose="00000000000000000000"/>
      <p:regular r:id="rId46"/>
    </p:embeddedFont>
    <p:embeddedFont>
      <p:font typeface="Anantason ExtraCondensed Medium Italics" charset="1" panose="00000000000000000000"/>
      <p:regular r:id="rId47"/>
    </p:embeddedFont>
    <p:embeddedFont>
      <p:font typeface="Anantason ExtraCondensed Semi-Bold" charset="1" panose="00000000000000000000"/>
      <p:regular r:id="rId48"/>
    </p:embeddedFont>
    <p:embeddedFont>
      <p:font typeface="Anantason ExtraCondensed Semi-Bold Italics" charset="1" panose="00000000000000000000"/>
      <p:regular r:id="rId49"/>
    </p:embeddedFont>
    <p:embeddedFont>
      <p:font typeface="Anantason ExtraCondensed Ultra-Bold" charset="1" panose="00000000000000000000"/>
      <p:regular r:id="rId50"/>
    </p:embeddedFont>
    <p:embeddedFont>
      <p:font typeface="Anantason ExtraCondensed Ultra-Bold Italics" charset="1" panose="00000000000000000000"/>
      <p:regular r:id="rId51"/>
    </p:embeddedFont>
    <p:embeddedFont>
      <p:font typeface="Anantason ExtraCondensed Heavy" charset="1" panose="00000000000000000000"/>
      <p:regular r:id="rId52"/>
    </p:embeddedFont>
    <p:embeddedFont>
      <p:font typeface="Anantason ExtraCondensed Heavy Italics" charset="1" panose="00000000000000000000"/>
      <p:regular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slides/slide1.xml" Type="http://schemas.openxmlformats.org/officeDocument/2006/relationships/slide"/><Relationship Id="rId55" Target="slides/slide2.xml" Type="http://schemas.openxmlformats.org/officeDocument/2006/relationships/slide"/><Relationship Id="rId56" Target="slides/slide3.xml" Type="http://schemas.openxmlformats.org/officeDocument/2006/relationships/slide"/><Relationship Id="rId57" Target="slides/slide4.xml" Type="http://schemas.openxmlformats.org/officeDocument/2006/relationships/slide"/><Relationship Id="rId58" Target="slides/slide5.xml" Type="http://schemas.openxmlformats.org/officeDocument/2006/relationships/slide"/><Relationship Id="rId59" Target="slides/slide6.xml" Type="http://schemas.openxmlformats.org/officeDocument/2006/relationships/slide"/><Relationship Id="rId6" Target="fonts/font6.fntdata" Type="http://schemas.openxmlformats.org/officeDocument/2006/relationships/font"/><Relationship Id="rId60" Target="slides/slide7.xml" Type="http://schemas.openxmlformats.org/officeDocument/2006/relationships/slide"/><Relationship Id="rId61" Target="slides/slide8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77622" y="1290625"/>
            <a:ext cx="5998749" cy="5998749"/>
          </a:xfrm>
          <a:custGeom>
            <a:avLst/>
            <a:gdLst/>
            <a:ahLst/>
            <a:cxnLst/>
            <a:rect r="r" b="b" t="t" l="l"/>
            <a:pathLst>
              <a:path h="5998749" w="5998749">
                <a:moveTo>
                  <a:pt x="0" y="0"/>
                </a:moveTo>
                <a:lnTo>
                  <a:pt x="5998750" y="0"/>
                </a:lnTo>
                <a:lnTo>
                  <a:pt x="5998750" y="5998749"/>
                </a:lnTo>
                <a:lnTo>
                  <a:pt x="0" y="5998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44602" y="2770816"/>
            <a:ext cx="12069099" cy="3019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11"/>
              </a:lnSpc>
            </a:pPr>
            <a:r>
              <a:rPr lang="en-US" sz="10670">
                <a:solidFill>
                  <a:srgbClr val="000000"/>
                </a:solidFill>
                <a:latin typeface="Anantason ExtraCondensed Medium"/>
              </a:rPr>
              <a:t>PROYECTO FINAL </a:t>
            </a:r>
          </a:p>
          <a:p>
            <a:pPr algn="ctr">
              <a:lnSpc>
                <a:spcPts val="5445"/>
              </a:lnSpc>
            </a:pPr>
            <a:r>
              <a:rPr lang="en-US" sz="4500">
                <a:solidFill>
                  <a:srgbClr val="000000"/>
                </a:solidFill>
                <a:latin typeface="Anantason ExtraCondensed Medium"/>
              </a:rPr>
              <a:t> ESTADÍSTICA CON APOYO EN HERRAMIENTAS INFORMÁTICAS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513320" y="0"/>
            <a:ext cx="19584945" cy="343669"/>
            <a:chOff x="0" y="0"/>
            <a:chExt cx="5158175" cy="905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158175" cy="90514"/>
            </a:xfrm>
            <a:custGeom>
              <a:avLst/>
              <a:gdLst/>
              <a:ahLst/>
              <a:cxnLst/>
              <a:rect r="r" b="b" t="t" l="l"/>
              <a:pathLst>
                <a:path h="90514" w="5158175">
                  <a:moveTo>
                    <a:pt x="0" y="0"/>
                  </a:moveTo>
                  <a:lnTo>
                    <a:pt x="5158175" y="0"/>
                  </a:lnTo>
                  <a:lnTo>
                    <a:pt x="5158175" y="90514"/>
                  </a:lnTo>
                  <a:lnTo>
                    <a:pt x="0" y="90514"/>
                  </a:lnTo>
                  <a:close/>
                </a:path>
              </a:pathLst>
            </a:custGeom>
            <a:solidFill>
              <a:srgbClr val="ACF6D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648472" y="9943331"/>
            <a:ext cx="19584945" cy="343669"/>
            <a:chOff x="0" y="0"/>
            <a:chExt cx="5158175" cy="905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58175" cy="90514"/>
            </a:xfrm>
            <a:custGeom>
              <a:avLst/>
              <a:gdLst/>
              <a:ahLst/>
              <a:cxnLst/>
              <a:rect r="r" b="b" t="t" l="l"/>
              <a:pathLst>
                <a:path h="90514" w="5158175">
                  <a:moveTo>
                    <a:pt x="0" y="0"/>
                  </a:moveTo>
                  <a:lnTo>
                    <a:pt x="5158175" y="0"/>
                  </a:lnTo>
                  <a:lnTo>
                    <a:pt x="5158175" y="90514"/>
                  </a:lnTo>
                  <a:lnTo>
                    <a:pt x="0" y="90514"/>
                  </a:lnTo>
                  <a:close/>
                </a:path>
              </a:pathLst>
            </a:custGeom>
            <a:solidFill>
              <a:srgbClr val="ACF6D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660049">
            <a:off x="-590288" y="7709428"/>
            <a:ext cx="5568690" cy="3108341"/>
          </a:xfrm>
          <a:custGeom>
            <a:avLst/>
            <a:gdLst/>
            <a:ahLst/>
            <a:cxnLst/>
            <a:rect r="r" b="b" t="t" l="l"/>
            <a:pathLst>
              <a:path h="3108341" w="5568690">
                <a:moveTo>
                  <a:pt x="0" y="0"/>
                </a:moveTo>
                <a:lnTo>
                  <a:pt x="5568690" y="0"/>
                </a:lnTo>
                <a:lnTo>
                  <a:pt x="5568690" y="3108341"/>
                </a:lnTo>
                <a:lnTo>
                  <a:pt x="0" y="31083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660049">
            <a:off x="15095139" y="-1036161"/>
            <a:ext cx="4328322" cy="2415991"/>
          </a:xfrm>
          <a:custGeom>
            <a:avLst/>
            <a:gdLst/>
            <a:ahLst/>
            <a:cxnLst/>
            <a:rect r="r" b="b" t="t" l="l"/>
            <a:pathLst>
              <a:path h="2415991" w="4328322">
                <a:moveTo>
                  <a:pt x="0" y="0"/>
                </a:moveTo>
                <a:lnTo>
                  <a:pt x="4328322" y="0"/>
                </a:lnTo>
                <a:lnTo>
                  <a:pt x="4328322" y="2415991"/>
                </a:lnTo>
                <a:lnTo>
                  <a:pt x="0" y="24159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93951" y="6584723"/>
            <a:ext cx="8367342" cy="61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39"/>
              </a:lnSpc>
            </a:pPr>
            <a:r>
              <a:rPr lang="en-US" sz="3999" spc="787">
                <a:solidFill>
                  <a:srgbClr val="000000"/>
                </a:solidFill>
                <a:latin typeface="Raleway"/>
              </a:rPr>
              <a:t>CARLOS RODRÍGUEZ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526653" cy="102870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8526653" cy="10287000"/>
          </a:xfrm>
          <a:custGeom>
            <a:avLst/>
            <a:gdLst/>
            <a:ahLst/>
            <a:cxnLst/>
            <a:rect r="r" b="b" t="t" l="l"/>
            <a:pathLst>
              <a:path h="10287000" w="8526653">
                <a:moveTo>
                  <a:pt x="0" y="0"/>
                </a:moveTo>
                <a:lnTo>
                  <a:pt x="8526653" y="0"/>
                </a:lnTo>
                <a:lnTo>
                  <a:pt x="852665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-50582" t="0" r="-3049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90157" y="1009650"/>
            <a:ext cx="5714518" cy="201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95"/>
              </a:lnSpc>
            </a:pPr>
            <a:r>
              <a:rPr lang="en-US" sz="6500" spc="390">
                <a:solidFill>
                  <a:srgbClr val="FFFFFF"/>
                </a:solidFill>
                <a:latin typeface="Anantason ExtraCondensed Ultra-Bold"/>
              </a:rPr>
              <a:t>JORNADA DE ANÁLISIS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971442" y="4000948"/>
            <a:ext cx="5998749" cy="5998749"/>
          </a:xfrm>
          <a:custGeom>
            <a:avLst/>
            <a:gdLst/>
            <a:ahLst/>
            <a:cxnLst/>
            <a:rect r="r" b="b" t="t" l="l"/>
            <a:pathLst>
              <a:path h="5998749" w="5998749">
                <a:moveTo>
                  <a:pt x="0" y="0"/>
                </a:moveTo>
                <a:lnTo>
                  <a:pt x="5998749" y="0"/>
                </a:lnTo>
                <a:lnTo>
                  <a:pt x="5998749" y="5998750"/>
                </a:lnTo>
                <a:lnTo>
                  <a:pt x="0" y="5998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98203" y="2471443"/>
            <a:ext cx="8471988" cy="300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048"/>
              </a:lnSpc>
            </a:pPr>
            <a:r>
              <a:rPr lang="en-US" sz="2892" spc="144">
                <a:solidFill>
                  <a:srgbClr val="191919"/>
                </a:solidFill>
                <a:latin typeface="Aileron"/>
              </a:rPr>
              <a:t>Elegí 7 Bases de Datos del INEC Y  3 Bases de datos de Kaggle en las cuales apliqué diferentes métodos explicados en clase para entender el compartamiento de los datos con el objetivo de encontrar datos curiosos o respuestas a preguntas hechas por curiosidad.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195783" y="1374514"/>
            <a:ext cx="7774408" cy="65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214"/>
              </a:lnSpc>
              <a:spcBef>
                <a:spcPct val="0"/>
              </a:spcBef>
            </a:pPr>
            <a:r>
              <a:rPr lang="en-US" sz="3980" spc="119">
                <a:solidFill>
                  <a:srgbClr val="191919"/>
                </a:solidFill>
                <a:latin typeface="Aileron Ultra-Bold"/>
              </a:rPr>
              <a:t>METODOLOGÍA</a:t>
            </a:r>
          </a:p>
        </p:txBody>
      </p:sp>
      <p:sp>
        <p:nvSpPr>
          <p:cNvPr name="AutoShape 8" id="8"/>
          <p:cNvSpPr/>
          <p:nvPr/>
        </p:nvSpPr>
        <p:spPr>
          <a:xfrm rot="-10800000">
            <a:off x="0" y="0"/>
            <a:ext cx="322049" cy="10287000"/>
          </a:xfrm>
          <a:prstGeom prst="rect">
            <a:avLst/>
          </a:prstGeom>
          <a:solidFill>
            <a:srgbClr val="ACF6D7"/>
          </a:solid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813122"/>
            <a:ext cx="16230600" cy="890357"/>
            <a:chOff x="0" y="0"/>
            <a:chExt cx="4274726" cy="2344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34497"/>
            </a:xfrm>
            <a:custGeom>
              <a:avLst/>
              <a:gdLst/>
              <a:ahLst/>
              <a:cxnLst/>
              <a:rect r="r" b="b" t="t" l="l"/>
              <a:pathLst>
                <a:path h="23449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34497"/>
                  </a:lnTo>
                  <a:lnTo>
                    <a:pt x="0" y="2344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6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14551" y="2080967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6" y="0"/>
                </a:lnTo>
                <a:lnTo>
                  <a:pt x="7105016" y="1873140"/>
                </a:lnTo>
                <a:lnTo>
                  <a:pt x="0" y="1873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96177" y="2087713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6" y="0"/>
                </a:lnTo>
                <a:lnTo>
                  <a:pt x="7105016" y="1873140"/>
                </a:lnTo>
                <a:lnTo>
                  <a:pt x="0" y="1873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6177" y="4248165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6" y="0"/>
                </a:lnTo>
                <a:lnTo>
                  <a:pt x="7105016" y="1873141"/>
                </a:lnTo>
                <a:lnTo>
                  <a:pt x="0" y="1873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6177" y="6407056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6" y="0"/>
                </a:lnTo>
                <a:lnTo>
                  <a:pt x="7105016" y="1873141"/>
                </a:lnTo>
                <a:lnTo>
                  <a:pt x="0" y="1873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309532" y="4263708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7" y="0"/>
                </a:lnTo>
                <a:lnTo>
                  <a:pt x="7105017" y="1873141"/>
                </a:lnTo>
                <a:lnTo>
                  <a:pt x="0" y="1873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314551" y="6407056"/>
            <a:ext cx="7105016" cy="1873141"/>
          </a:xfrm>
          <a:custGeom>
            <a:avLst/>
            <a:gdLst/>
            <a:ahLst/>
            <a:cxnLst/>
            <a:rect r="r" b="b" t="t" l="l"/>
            <a:pathLst>
              <a:path h="1873141" w="7105016">
                <a:moveTo>
                  <a:pt x="0" y="0"/>
                </a:moveTo>
                <a:lnTo>
                  <a:pt x="7105016" y="0"/>
                </a:lnTo>
                <a:lnTo>
                  <a:pt x="7105016" y="1873141"/>
                </a:lnTo>
                <a:lnTo>
                  <a:pt x="0" y="1873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868433" y="258763"/>
            <a:ext cx="1455113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nantason ExtraCondensed Ultra-Bold"/>
              </a:rPr>
              <a:t>HABILIDADES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23665" y="4714875"/>
            <a:ext cx="424434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-Ser Recursivo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57953" y="6804116"/>
            <a:ext cx="657576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-Pensamiento Crítico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99322" y="2188862"/>
            <a:ext cx="449302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-Facilidad de </a:t>
            </a:r>
          </a:p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Comunicación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24207" y="6804116"/>
            <a:ext cx="628570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-Trabajo en Equipo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44889" y="4714875"/>
            <a:ext cx="424434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-Autodidacta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537584" y="2188862"/>
            <a:ext cx="4991844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-Habilidades de </a:t>
            </a:r>
          </a:p>
          <a:p>
            <a:pPr algn="ctr" marL="0" indent="0" lvl="0">
              <a:lnSpc>
                <a:spcPts val="6299"/>
              </a:lnSpc>
            </a:pPr>
            <a:r>
              <a:rPr lang="en-US" sz="4500" spc="225">
                <a:solidFill>
                  <a:srgbClr val="191919"/>
                </a:solidFill>
                <a:latin typeface="Aileron"/>
              </a:rPr>
              <a:t>Investigación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813122"/>
            <a:ext cx="16230600" cy="890357"/>
            <a:chOff x="0" y="0"/>
            <a:chExt cx="4274726" cy="2344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34497"/>
            </a:xfrm>
            <a:custGeom>
              <a:avLst/>
              <a:gdLst/>
              <a:ahLst/>
              <a:cxnLst/>
              <a:rect r="r" b="b" t="t" l="l"/>
              <a:pathLst>
                <a:path h="23449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34497"/>
                  </a:lnTo>
                  <a:lnTo>
                    <a:pt x="0" y="2344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68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3122768"/>
            <a:ext cx="16230600" cy="993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048"/>
              </a:lnSpc>
            </a:pPr>
            <a:r>
              <a:rPr lang="en-US" sz="2892" spc="144">
                <a:solidFill>
                  <a:srgbClr val="191919"/>
                </a:solidFill>
                <a:latin typeface="Aileron"/>
              </a:rPr>
              <a:t>La edad de la madre no es un factor determinante para la cantidad de hijos que tenga la madre.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765412" y="245564"/>
            <a:ext cx="12757177" cy="2319487"/>
          </a:xfrm>
          <a:custGeom>
            <a:avLst/>
            <a:gdLst/>
            <a:ahLst/>
            <a:cxnLst/>
            <a:rect r="r" b="b" t="t" l="l"/>
            <a:pathLst>
              <a:path h="2319487" w="12757177">
                <a:moveTo>
                  <a:pt x="0" y="0"/>
                </a:moveTo>
                <a:lnTo>
                  <a:pt x="12757176" y="0"/>
                </a:lnTo>
                <a:lnTo>
                  <a:pt x="12757176" y="2319487"/>
                </a:lnTo>
                <a:lnTo>
                  <a:pt x="0" y="23194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868433" y="635371"/>
            <a:ext cx="1455113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nantason ExtraCondensed Ultra-Bold"/>
              </a:rPr>
              <a:t>CURIOSIDADES DE LOS DATOS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549161"/>
            <a:ext cx="7615768" cy="573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608"/>
              </a:lnSpc>
            </a:pPr>
            <a:r>
              <a:rPr lang="en-US" sz="3292" spc="164">
                <a:solidFill>
                  <a:srgbClr val="191919"/>
                </a:solidFill>
                <a:latin typeface="Aileron Bold"/>
              </a:rPr>
              <a:t>Nacimientos en la Rep. de Panamá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654776"/>
            <a:ext cx="7615768" cy="573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608"/>
              </a:lnSpc>
            </a:pPr>
            <a:r>
              <a:rPr lang="en-US" sz="3292" spc="164">
                <a:solidFill>
                  <a:srgbClr val="191919"/>
                </a:solidFill>
                <a:latin typeface="Aileron Bold"/>
              </a:rPr>
              <a:t>Precios de Laptops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171233"/>
            <a:ext cx="16230600" cy="993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048"/>
              </a:lnSpc>
            </a:pPr>
            <a:r>
              <a:rPr lang="en-US" sz="2892" spc="144">
                <a:solidFill>
                  <a:srgbClr val="191919"/>
                </a:solidFill>
                <a:latin typeface="Aileron"/>
              </a:rPr>
              <a:t>La variable "RAM" tiene un coeficiente de correlación positivo importante con la variable dependiente "FinalPrice".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7363627"/>
            <a:ext cx="15789722" cy="993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048"/>
              </a:lnSpc>
            </a:pPr>
            <a:r>
              <a:rPr lang="en-US" sz="2892" spc="144">
                <a:solidFill>
                  <a:srgbClr val="191919"/>
                </a:solidFill>
                <a:latin typeface="Aileron"/>
              </a:rPr>
              <a:t>China se destaca como el país que aprovecha de manera más eficiente su espacio al albergar un mayor número de tiendas dentro de sus centros comerciales.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792127"/>
            <a:ext cx="7615768" cy="573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608"/>
              </a:lnSpc>
            </a:pPr>
            <a:r>
              <a:rPr lang="en-US" sz="3292" spc="164">
                <a:solidFill>
                  <a:srgbClr val="191919"/>
                </a:solidFill>
                <a:latin typeface="Aileron Bold"/>
              </a:rPr>
              <a:t>Malls más Grandes del mundo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813122"/>
            <a:ext cx="16230600" cy="890357"/>
            <a:chOff x="0" y="0"/>
            <a:chExt cx="4274726" cy="2344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34497"/>
            </a:xfrm>
            <a:custGeom>
              <a:avLst/>
              <a:gdLst/>
              <a:ahLst/>
              <a:cxnLst/>
              <a:rect r="r" b="b" t="t" l="l"/>
              <a:pathLst>
                <a:path h="23449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34497"/>
                  </a:lnTo>
                  <a:lnTo>
                    <a:pt x="0" y="2344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6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233957" y="548468"/>
            <a:ext cx="7315200" cy="2176488"/>
          </a:xfrm>
          <a:custGeom>
            <a:avLst/>
            <a:gdLst/>
            <a:ahLst/>
            <a:cxnLst/>
            <a:rect r="r" b="b" t="t" l="l"/>
            <a:pathLst>
              <a:path h="2176488" w="7315200">
                <a:moveTo>
                  <a:pt x="0" y="0"/>
                </a:moveTo>
                <a:lnTo>
                  <a:pt x="7315200" y="0"/>
                </a:lnTo>
                <a:lnTo>
                  <a:pt x="7315200" y="2176488"/>
                </a:lnTo>
                <a:lnTo>
                  <a:pt x="0" y="21764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27263" y="3537872"/>
            <a:ext cx="7315200" cy="824623"/>
          </a:xfrm>
          <a:custGeom>
            <a:avLst/>
            <a:gdLst/>
            <a:ahLst/>
            <a:cxnLst/>
            <a:rect r="r" b="b" t="t" l="l"/>
            <a:pathLst>
              <a:path h="824623" w="7315200">
                <a:moveTo>
                  <a:pt x="0" y="0"/>
                </a:moveTo>
                <a:lnTo>
                  <a:pt x="7315200" y="0"/>
                </a:lnTo>
                <a:lnTo>
                  <a:pt x="7315200" y="824623"/>
                </a:lnTo>
                <a:lnTo>
                  <a:pt x="0" y="824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15990" y="866775"/>
            <a:ext cx="1455113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nantason ExtraCondensed Ultra-Bold"/>
              </a:rPr>
              <a:t>RETOS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89646" y="3433097"/>
            <a:ext cx="5190433" cy="89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7"/>
              </a:lnSpc>
            </a:pPr>
            <a:r>
              <a:rPr lang="en-US" sz="5198" spc="259">
                <a:solidFill>
                  <a:srgbClr val="191919"/>
                </a:solidFill>
                <a:latin typeface="Aileron"/>
              </a:rPr>
              <a:t>-Dificultades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9356" y="4715047"/>
            <a:ext cx="6991013" cy="2500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3"/>
              </a:lnSpc>
            </a:pPr>
            <a:r>
              <a:rPr lang="en-US" sz="3602" spc="180">
                <a:solidFill>
                  <a:srgbClr val="191919"/>
                </a:solidFill>
                <a:latin typeface="Aileron"/>
              </a:rPr>
              <a:t>*Análisis de Regresión Lineal</a:t>
            </a:r>
          </a:p>
          <a:p>
            <a:pPr>
              <a:lnSpc>
                <a:spcPts val="5043"/>
              </a:lnSpc>
            </a:pPr>
            <a:r>
              <a:rPr lang="en-US" sz="3602" spc="180">
                <a:solidFill>
                  <a:srgbClr val="191919"/>
                </a:solidFill>
                <a:latin typeface="Aileron"/>
              </a:rPr>
              <a:t>*Evaluación de la Correlación</a:t>
            </a:r>
          </a:p>
          <a:p>
            <a:pPr marL="0" indent="0" lvl="0">
              <a:lnSpc>
                <a:spcPts val="5043"/>
              </a:lnSpc>
            </a:pPr>
            <a:r>
              <a:rPr lang="en-US" sz="3602" spc="180">
                <a:solidFill>
                  <a:srgbClr val="191919"/>
                </a:solidFill>
                <a:latin typeface="Aileron"/>
              </a:rPr>
              <a:t>*Generar las preguntas de análisis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61208" y="4821012"/>
            <a:ext cx="6864937" cy="1829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2"/>
              </a:lnSpc>
            </a:pPr>
            <a:r>
              <a:rPr lang="en-US" sz="3537" spc="176">
                <a:solidFill>
                  <a:srgbClr val="191919"/>
                </a:solidFill>
                <a:latin typeface="Aileron"/>
              </a:rPr>
              <a:t>*Uso del Lenguaje de Python</a:t>
            </a:r>
          </a:p>
          <a:p>
            <a:pPr>
              <a:lnSpc>
                <a:spcPts val="4952"/>
              </a:lnSpc>
            </a:pPr>
            <a:r>
              <a:rPr lang="en-US" sz="3537" spc="176">
                <a:solidFill>
                  <a:srgbClr val="191919"/>
                </a:solidFill>
                <a:latin typeface="Aileron"/>
              </a:rPr>
              <a:t>*Facilidad de encontrar BDs</a:t>
            </a:r>
          </a:p>
          <a:p>
            <a:pPr marL="0" indent="0" lvl="0">
              <a:lnSpc>
                <a:spcPts val="4952"/>
              </a:lnSpc>
            </a:pPr>
            <a:r>
              <a:rPr lang="en-US" sz="3537" spc="176">
                <a:solidFill>
                  <a:srgbClr val="191919"/>
                </a:solidFill>
                <a:latin typeface="Aileron"/>
              </a:rPr>
              <a:t>*Trabajo en Equipo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471300" y="3537872"/>
            <a:ext cx="7315200" cy="824623"/>
          </a:xfrm>
          <a:custGeom>
            <a:avLst/>
            <a:gdLst/>
            <a:ahLst/>
            <a:cxnLst/>
            <a:rect r="r" b="b" t="t" l="l"/>
            <a:pathLst>
              <a:path h="824623" w="7315200">
                <a:moveTo>
                  <a:pt x="0" y="0"/>
                </a:moveTo>
                <a:lnTo>
                  <a:pt x="7315200" y="0"/>
                </a:lnTo>
                <a:lnTo>
                  <a:pt x="7315200" y="824623"/>
                </a:lnTo>
                <a:lnTo>
                  <a:pt x="0" y="824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471300" y="3433097"/>
            <a:ext cx="7244752" cy="92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07"/>
              </a:lnSpc>
            </a:pPr>
            <a:r>
              <a:rPr lang="en-US" sz="5362" spc="268">
                <a:solidFill>
                  <a:srgbClr val="191919"/>
                </a:solidFill>
                <a:latin typeface="Aileron"/>
              </a:rPr>
              <a:t>-Aspectos Sencillos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68433" y="1629042"/>
            <a:ext cx="14551134" cy="5251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Anantason ExtraCondensed Ultra-Bold"/>
              </a:rPr>
              <a:t>CONCLUSIÓN </a:t>
            </a:r>
          </a:p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Anantason ExtraCondensed Ultra-Bold"/>
              </a:rPr>
              <a:t>Y</a:t>
            </a:r>
          </a:p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000000"/>
                </a:solidFill>
                <a:latin typeface="Anantason ExtraCondensed Ultra-Bold"/>
              </a:rPr>
              <a:t> LO APRENDIDO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8813122"/>
            <a:ext cx="16230600" cy="890357"/>
            <a:chOff x="0" y="0"/>
            <a:chExt cx="4274726" cy="2344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34497"/>
            </a:xfrm>
            <a:custGeom>
              <a:avLst/>
              <a:gdLst/>
              <a:ahLst/>
              <a:cxnLst/>
              <a:rect r="r" b="b" t="t" l="l"/>
              <a:pathLst>
                <a:path h="23449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34497"/>
                  </a:lnTo>
                  <a:lnTo>
                    <a:pt x="0" y="2344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68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813122"/>
            <a:ext cx="16230600" cy="890357"/>
            <a:chOff x="0" y="0"/>
            <a:chExt cx="4274726" cy="2344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34497"/>
            </a:xfrm>
            <a:custGeom>
              <a:avLst/>
              <a:gdLst/>
              <a:ahLst/>
              <a:cxnLst/>
              <a:rect r="r" b="b" t="t" l="l"/>
              <a:pathLst>
                <a:path h="23449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34497"/>
                  </a:lnTo>
                  <a:lnTo>
                    <a:pt x="0" y="23449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6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153305" y="240432"/>
            <a:ext cx="13985408" cy="1576537"/>
          </a:xfrm>
          <a:custGeom>
            <a:avLst/>
            <a:gdLst/>
            <a:ahLst/>
            <a:cxnLst/>
            <a:rect r="r" b="b" t="t" l="l"/>
            <a:pathLst>
              <a:path h="1576537" w="13985408">
                <a:moveTo>
                  <a:pt x="0" y="0"/>
                </a:moveTo>
                <a:lnTo>
                  <a:pt x="13985408" y="0"/>
                </a:lnTo>
                <a:lnTo>
                  <a:pt x="13985408" y="1576536"/>
                </a:lnTo>
                <a:lnTo>
                  <a:pt x="0" y="15765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737705" y="2093028"/>
            <a:ext cx="4124958" cy="5344857"/>
          </a:xfrm>
          <a:custGeom>
            <a:avLst/>
            <a:gdLst/>
            <a:ahLst/>
            <a:cxnLst/>
            <a:rect r="r" b="b" t="t" l="l"/>
            <a:pathLst>
              <a:path h="5344857" w="4124958">
                <a:moveTo>
                  <a:pt x="0" y="0"/>
                </a:moveTo>
                <a:lnTo>
                  <a:pt x="4124957" y="0"/>
                </a:lnTo>
                <a:lnTo>
                  <a:pt x="4124957" y="5344857"/>
                </a:lnTo>
                <a:lnTo>
                  <a:pt x="0" y="53448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3837" t="-43814" r="-48500" b="-4381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71746" y="2093028"/>
            <a:ext cx="4231871" cy="5344857"/>
          </a:xfrm>
          <a:custGeom>
            <a:avLst/>
            <a:gdLst/>
            <a:ahLst/>
            <a:cxnLst/>
            <a:rect r="r" b="b" t="t" l="l"/>
            <a:pathLst>
              <a:path h="5344857" w="4231871">
                <a:moveTo>
                  <a:pt x="0" y="0"/>
                </a:moveTo>
                <a:lnTo>
                  <a:pt x="4231870" y="0"/>
                </a:lnTo>
                <a:lnTo>
                  <a:pt x="4231870" y="5344857"/>
                </a:lnTo>
                <a:lnTo>
                  <a:pt x="0" y="53448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329" t="0" r="-1597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30709" y="304800"/>
            <a:ext cx="13430599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000000"/>
                </a:solidFill>
                <a:latin typeface="Anantason ExtraCondensed Bold"/>
              </a:rPr>
              <a:t>AGRADECIMIENTOS ESPECIALES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98685" y="7542660"/>
            <a:ext cx="2891671" cy="594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952"/>
              </a:lnSpc>
            </a:pPr>
            <a:r>
              <a:rPr lang="en-US" sz="3537" spc="176">
                <a:solidFill>
                  <a:srgbClr val="191919"/>
                </a:solidFill>
                <a:latin typeface="Aileron"/>
              </a:rPr>
              <a:t>Oscar Pérez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46026" y="7542660"/>
            <a:ext cx="3508315" cy="594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952"/>
              </a:lnSpc>
            </a:pPr>
            <a:r>
              <a:rPr lang="en-US" sz="3537" spc="176">
                <a:solidFill>
                  <a:srgbClr val="191919"/>
                </a:solidFill>
                <a:latin typeface="Aileron"/>
              </a:rPr>
              <a:t>José Camarena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82388" y="1479121"/>
            <a:ext cx="5998749" cy="5998749"/>
          </a:xfrm>
          <a:custGeom>
            <a:avLst/>
            <a:gdLst/>
            <a:ahLst/>
            <a:cxnLst/>
            <a:rect r="r" b="b" t="t" l="l"/>
            <a:pathLst>
              <a:path h="5998749" w="5998749">
                <a:moveTo>
                  <a:pt x="0" y="0"/>
                </a:moveTo>
                <a:lnTo>
                  <a:pt x="5998749" y="0"/>
                </a:lnTo>
                <a:lnTo>
                  <a:pt x="5998749" y="5998749"/>
                </a:lnTo>
                <a:lnTo>
                  <a:pt x="0" y="5998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50026" y="3745300"/>
            <a:ext cx="10187947" cy="2520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92"/>
              </a:lnSpc>
            </a:pPr>
            <a:r>
              <a:rPr lang="en-US" sz="14780" spc="458">
                <a:solidFill>
                  <a:srgbClr val="000000"/>
                </a:solidFill>
                <a:latin typeface="Anantason ExtraCondensed Medium"/>
              </a:rPr>
              <a:t>¡GRACIAS!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DAFps-IZkDs</dc:identifier>
  <dcterms:modified xsi:type="dcterms:W3CDTF">2011-08-01T06:04:30Z</dcterms:modified>
  <cp:revision>1</cp:revision>
  <dc:title>Proyecto Final de Estadística</dc:title>
</cp:coreProperties>
</file>

<file path=docProps/thumbnail.jpeg>
</file>